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notesSlide37.xml" ContentType="application/vnd.openxmlformats-officedocument.presentationml.notesSlide+xml"/>
  <Override PartName="/ppt/notesSlides/_rels/notesSlide37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notesSlide2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41.jpeg" ContentType="image/jpeg"/>
  <Override PartName="/ppt/media/image40.png" ContentType="image/png"/>
  <Override PartName="/ppt/media/image37.jpeg" ContentType="image/jpeg"/>
  <Override PartName="/ppt/media/image14.png" ContentType="image/png"/>
  <Override PartName="/ppt/media/image38.png" ContentType="image/png"/>
  <Override PartName="/ppt/media/image13.png" ContentType="image/png"/>
  <Override PartName="/ppt/media/image12.png" ContentType="image/png"/>
  <Override PartName="/ppt/media/image10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7.png" ContentType="image/png"/>
  <Override PartName="/ppt/media/image30.png" ContentType="image/png"/>
  <Override PartName="/ppt/media/image34.png" ContentType="image/png"/>
  <Override PartName="/ppt/media/image36.png" ContentType="image/png"/>
  <Override PartName="/ppt/media/image11.wmf" ContentType="image/x-wmf"/>
  <Override PartName="/ppt/media/image9.png" ContentType="image/png"/>
  <Override PartName="/ppt/media/image8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wmf" ContentType="image/x-wmf"/>
  <Override PartName="/ppt/media/image16.png" ContentType="image/png"/>
  <Override PartName="/ppt/media/image28.jpeg" ContentType="image/jpeg"/>
  <Override PartName="/ppt/media/image26.png" ContentType="image/png"/>
  <Override PartName="/ppt/media/image29.jpeg" ContentType="image/jpeg"/>
  <Override PartName="/ppt/media/image31.jpeg" ContentType="image/jpeg"/>
  <Override PartName="/ppt/media/image32.jpeg" ContentType="image/jpeg"/>
  <Override PartName="/ppt/media/image39.jpeg" ContentType="image/jpeg"/>
  <Override PartName="/ppt/media/image33.jpeg" ContentType="image/jpeg"/>
  <Override PartName="/ppt/media/image19.png" ContentType="image/png"/>
  <Override PartName="/ppt/media/image35.jpeg" ContentType="image/jpeg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66.xml" ContentType="application/vnd.openxmlformats-officedocument.presentationml.slide+xml"/>
  <Override PartName="/ppt/slides/slide41.xml" ContentType="application/vnd.openxmlformats-officedocument.presentationml.slide+xml"/>
  <Override PartName="/ppt/slides/slide65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30.xml" ContentType="application/vnd.openxmlformats-officedocument.presentationml.slide+xml"/>
  <Override PartName="/ppt/slides/slide56.xml" ContentType="application/vnd.openxmlformats-officedocument.presentationml.slide+xml"/>
  <Override PartName="/ppt/slides/slide31.xml" ContentType="application/vnd.openxmlformats-officedocument.presentationml.slide+xml"/>
  <Override PartName="/ppt/slides/slide57.xml" ContentType="application/vnd.openxmlformats-officedocument.presentationml.slide+xml"/>
  <Override PartName="/ppt/slides/slide32.xml" ContentType="application/vnd.openxmlformats-officedocument.presentationml.slide+xml"/>
  <Override PartName="/ppt/slides/slide58.xml" ContentType="application/vnd.openxmlformats-officedocument.presentationml.slide+xml"/>
  <Override PartName="/ppt/slides/slide33.xml" ContentType="application/vnd.openxmlformats-officedocument.presentationml.slide+xml"/>
  <Override PartName="/ppt/slides/slide59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9.xml.rels" ContentType="application/vnd.openxmlformats-package.relationships+xml"/>
  <Override PartName="/ppt/slides/_rels/slide12.xml.rels" ContentType="application/vnd.openxmlformats-package.relationships+xml"/>
  <Override PartName="/ppt/slides/_rels/slide58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60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383F8618-83FF-4701-88F5-507C1B32E074}" type="slidenum">
              <a:rPr b="0" lang="en-GB" sz="1400" spc="-1" strike="noStrike">
                <a:latin typeface="Times New Roman"/>
              </a:rPr>
              <a:t>1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36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CF052F8-35E3-4A9A-B60E-B1792E9E17EA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36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4618959-ADC3-43A2-A87C-0FEABB537870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6D5D070-4AD9-4222-A026-E12364D4DCDA}" type="slidenum">
              <a:rPr b="0" lang="en-GB" sz="1200" spc="-1" strike="noStrike">
                <a:latin typeface="Times New Roman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sldImg"/>
          </p:nvPr>
        </p:nvSpPr>
        <p:spPr>
          <a:xfrm>
            <a:off x="1144440" y="685800"/>
            <a:ext cx="4571640" cy="3428640"/>
          </a:xfrm>
          <a:prstGeom prst="rect">
            <a:avLst/>
          </a:prstGeom>
        </p:spPr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37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23C01AB-7690-43C6-8032-52DE48438E13}" type="slidenum">
              <a:rPr b="0" lang="en-GB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8CF06B4-0091-4FF2-8CF8-32303936D4F0}" type="datetime">
              <a:rPr b="0" lang="en-GB" sz="1200" spc="-1" strike="noStrike">
                <a:solidFill>
                  <a:srgbClr val="8b8b8b"/>
                </a:solidFill>
                <a:latin typeface="Calibri"/>
              </a:rPr>
              <a:t>10/03/19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F2729FC-56DB-4CAE-88A7-7751425769A9}" type="slidenum">
              <a:rPr b="0" lang="en-GB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159D5A8-160B-48C3-93F2-863DE3BFF713}" type="datetime">
              <a:rPr b="0" lang="en-GB" sz="1200" spc="-1" strike="noStrike">
                <a:solidFill>
                  <a:srgbClr val="8b8b8b"/>
                </a:solidFill>
                <a:latin typeface="Calibri"/>
              </a:rPr>
              <a:t>10/03/19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E76572C-B612-4B76-AF09-5BCEBA00C57D}" type="slidenum">
              <a:rPr b="0" lang="en-GB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GB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EFC6919-9BA7-4E92-9567-A4E62A8FC3E6}" type="datetime">
              <a:rPr b="0" lang="en-GB" sz="1200" spc="-1" strike="noStrike">
                <a:solidFill>
                  <a:srgbClr val="8b8b8b"/>
                </a:solidFill>
                <a:latin typeface="Calibri"/>
              </a:rPr>
              <a:t>10/03/19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2EFBA09-AE73-4DDA-8188-0B6E85918CD8}" type="slidenum">
              <a:rPr b="0" lang="en-GB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GB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2B38BC0-BD13-482C-9A34-561093668DC1}" type="datetime">
              <a:rPr b="0" lang="en-GB" sz="1200" spc="-1" strike="noStrike">
                <a:solidFill>
                  <a:srgbClr val="8b8b8b"/>
                </a:solidFill>
                <a:latin typeface="Calibri"/>
              </a:rPr>
              <a:t>10/03/19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2798411-DBBA-4CE7-89FC-BB1C9673B70A}" type="slidenum">
              <a:rPr b="0" lang="en-GB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8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UV-TELESCOPES-DETECTORS, 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UVIT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en-GB" sz="3200" spc="-1" strike="noStrike">
                <a:solidFill>
                  <a:srgbClr val="8b8b8b"/>
                </a:solidFill>
                <a:latin typeface="Calibri"/>
              </a:rPr>
              <a:t>S N Tandon</a:t>
            </a:r>
            <a:br/>
            <a:r>
              <a:rPr b="0" lang="en-GB" sz="3200" spc="-1" strike="noStrike">
                <a:solidFill>
                  <a:srgbClr val="8b8b8b"/>
                </a:solidFill>
                <a:latin typeface="Calibri"/>
              </a:rPr>
              <a:t>IUCAA</a:t>
            </a: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en-GB" sz="3200" spc="-1" strike="noStrike">
                <a:solidFill>
                  <a:srgbClr val="8b8b8b"/>
                </a:solidFill>
                <a:latin typeface="Calibri"/>
              </a:rPr>
              <a:t>March 11, 2019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DETECTORS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Photo-emissive detectors with high threshold, and multiplication of photo-electrons are used to get low dark current/</a:t>
            </a:r>
            <a:r>
              <a:rPr b="0" lang="en-US" sz="3200" spc="-1" strike="noStrike">
                <a:solidFill>
                  <a:srgbClr val="ff0000"/>
                </a:solidFill>
                <a:latin typeface="Calibri"/>
              </a:rPr>
              <a:t>ZERO-readnoise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and elimination of larger wavelengths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QE is low, e.g. ~ 5-20%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Such detectors are used in UVIT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MCP intensifiers, placed close to the photo-cathode, convert each photo-electron to a pulse of ~ 1 million electron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380880" y="0"/>
            <a:ext cx="8229240" cy="8377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PHOTO-CATHODE &amp; MCP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9" name="Picture 3" descr=""/>
          <p:cNvPicPr/>
          <p:nvPr/>
        </p:nvPicPr>
        <p:blipFill>
          <a:blip r:embed="rId1"/>
          <a:stretch/>
        </p:blipFill>
        <p:spPr>
          <a:xfrm>
            <a:off x="228600" y="1066680"/>
            <a:ext cx="8305560" cy="2133360"/>
          </a:xfrm>
          <a:prstGeom prst="rect">
            <a:avLst/>
          </a:prstGeom>
          <a:ln>
            <a:noFill/>
          </a:ln>
        </p:spPr>
      </p:pic>
      <p:pic>
        <p:nvPicPr>
          <p:cNvPr id="200" name="Picture 4" descr=""/>
          <p:cNvPicPr/>
          <p:nvPr/>
        </p:nvPicPr>
        <p:blipFill>
          <a:blip r:embed="rId2"/>
          <a:stretch/>
        </p:blipFill>
        <p:spPr>
          <a:xfrm>
            <a:off x="380880" y="3352680"/>
            <a:ext cx="8076960" cy="3504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DETECTORS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Requires high voltages ( up to ~ 5 kV)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The pulse of electrons is detected and its position measured to give position of the detected photon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For a million electrons, the central position can be measured with little error to get a high spatial resolution limited primarily by drift of photo-electrons in travel to MCP, and pore size of MCP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" descr=""/>
          <p:cNvPicPr/>
          <p:nvPr/>
        </p:nvPicPr>
        <p:blipFill>
          <a:blip r:embed="rId1"/>
          <a:stretch/>
        </p:blipFill>
        <p:spPr>
          <a:xfrm>
            <a:off x="762120" y="762120"/>
            <a:ext cx="7772040" cy="5621040"/>
          </a:xfrm>
          <a:prstGeom prst="rect">
            <a:avLst/>
          </a:prstGeom>
          <a:ln w="9360">
            <a:noFill/>
          </a:ln>
        </p:spPr>
      </p:pic>
      <p:sp>
        <p:nvSpPr>
          <p:cNvPr id="204" name="CustomShape 1"/>
          <p:cNvSpPr/>
          <p:nvPr/>
        </p:nvSpPr>
        <p:spPr>
          <a:xfrm>
            <a:off x="2043720" y="228600"/>
            <a:ext cx="5306400" cy="516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800" spc="-1" strike="noStrike">
                <a:solidFill>
                  <a:srgbClr val="000000"/>
                </a:solidFill>
                <a:latin typeface="Calibri"/>
              </a:rPr>
              <a:t>UV PHOTON COUNTING DETECTOR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3389040" y="6400800"/>
            <a:ext cx="686880" cy="303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Calibri"/>
              </a:rPr>
              <a:t>/</a:t>
            </a: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CMOS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06" name="CustomShape 3"/>
          <p:cNvSpPr/>
          <p:nvPr/>
        </p:nvSpPr>
        <p:spPr>
          <a:xfrm>
            <a:off x="14040" y="4114800"/>
            <a:ext cx="4152600" cy="395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PHOSPHOR  OR  MESH of ELECTRODES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07" name="CustomShape 4"/>
          <p:cNvSpPr/>
          <p:nvPr/>
        </p:nvSpPr>
        <p:spPr>
          <a:xfrm>
            <a:off x="3678480" y="4419720"/>
            <a:ext cx="401688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ff0000"/>
                </a:solidFill>
                <a:latin typeface="Calibri"/>
              </a:rPr>
              <a:t>Photo-cathode on MCP</a:t>
            </a:r>
            <a:endParaRPr b="0" lang="en-GB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ff0000"/>
                </a:solidFill>
                <a:latin typeface="Calibri"/>
              </a:rPr>
              <a:t>Can Give higher QE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208" name="CustomShape 5"/>
          <p:cNvSpPr/>
          <p:nvPr/>
        </p:nvSpPr>
        <p:spPr>
          <a:xfrm flipV="1">
            <a:off x="1981080" y="3505320"/>
            <a:ext cx="1294920" cy="76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a7ebb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IMAGING with SATELLITE -DRIFT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Ideally pointing error to be &lt; 0.2 of FWHM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Difficult to get such pointing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Pointing drifts by several (“) at rates ~ 1”/s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An exposure of several seconds blurs PSF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Exposure of &lt; ~ 0.1 s does not blur PSF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BUT  has too few photons to make an image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SOLUTION: Shift and Add short exposures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NOT useful for spectroscopy with slit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NOT useful if read noise is finite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1371600" y="1219320"/>
            <a:ext cx="121896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GB" sz="1800" spc="-1" strike="noStrike">
                <a:solidFill>
                  <a:srgbClr val="ff0066"/>
                </a:solidFill>
                <a:latin typeface="Calibri"/>
              </a:rPr>
              <a:t>LAXPC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3657600" y="990720"/>
            <a:ext cx="121896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</a:rPr>
              <a:t>UVIT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533520" y="2438280"/>
            <a:ext cx="121896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</a:pPr>
            <a:r>
              <a:rPr b="1" lang="en-GB" sz="1800" spc="-1" strike="noStrike">
                <a:solidFill>
                  <a:srgbClr val="ff0066"/>
                </a:solidFill>
                <a:latin typeface="Calibri"/>
              </a:rPr>
              <a:t>SXT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6629400" y="3657600"/>
            <a:ext cx="121896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</a:pPr>
            <a:r>
              <a:rPr b="1" lang="en-GB" sz="1800" spc="-1" strike="noStrike">
                <a:solidFill>
                  <a:srgbClr val="0000cc"/>
                </a:solidFill>
                <a:latin typeface="Calibri"/>
              </a:rPr>
              <a:t>CZT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>
            <a:off x="533520" y="5638680"/>
            <a:ext cx="121896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</a:pPr>
            <a:r>
              <a:rPr b="1" lang="en-GB" sz="1800" spc="-1" strike="noStrike">
                <a:solidFill>
                  <a:srgbClr val="009900"/>
                </a:solidFill>
                <a:latin typeface="Calibri"/>
              </a:rPr>
              <a:t>SSM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16" name="Line 6"/>
          <p:cNvSpPr/>
          <p:nvPr/>
        </p:nvSpPr>
        <p:spPr>
          <a:xfrm>
            <a:off x="2514600" y="1143000"/>
            <a:ext cx="1371600" cy="83808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Line 7"/>
          <p:cNvSpPr/>
          <p:nvPr/>
        </p:nvSpPr>
        <p:spPr>
          <a:xfrm>
            <a:off x="2514600" y="1143000"/>
            <a:ext cx="457200" cy="121896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8"/>
          <p:cNvSpPr/>
          <p:nvPr/>
        </p:nvSpPr>
        <p:spPr>
          <a:xfrm>
            <a:off x="6858000" y="4724280"/>
            <a:ext cx="1142640" cy="913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</a:rPr>
              <a:t>Phased Array Antenna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19" name="CustomShape 9"/>
          <p:cNvSpPr/>
          <p:nvPr/>
        </p:nvSpPr>
        <p:spPr>
          <a:xfrm>
            <a:off x="125280" y="3886200"/>
            <a:ext cx="134244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</a:rPr>
              <a:t>Star Sensors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20" name="Picture 11" descr=""/>
          <p:cNvPicPr/>
          <p:nvPr/>
        </p:nvPicPr>
        <p:blipFill>
          <a:blip r:embed="rId1"/>
          <a:stretch/>
        </p:blipFill>
        <p:spPr>
          <a:xfrm>
            <a:off x="1828800" y="1752480"/>
            <a:ext cx="4571640" cy="5105160"/>
          </a:xfrm>
          <a:prstGeom prst="rect">
            <a:avLst/>
          </a:prstGeom>
          <a:ln w="9360">
            <a:noFill/>
          </a:ln>
        </p:spPr>
      </p:pic>
      <p:sp>
        <p:nvSpPr>
          <p:cNvPr id="221" name="Line 10"/>
          <p:cNvSpPr/>
          <p:nvPr/>
        </p:nvSpPr>
        <p:spPr>
          <a:xfrm>
            <a:off x="2514600" y="1143000"/>
            <a:ext cx="2361960" cy="175248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Line 11"/>
          <p:cNvSpPr/>
          <p:nvPr/>
        </p:nvSpPr>
        <p:spPr>
          <a:xfrm flipH="1">
            <a:off x="3886200" y="990360"/>
            <a:ext cx="685800" cy="144792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Line 12"/>
          <p:cNvSpPr/>
          <p:nvPr/>
        </p:nvSpPr>
        <p:spPr>
          <a:xfrm flipH="1">
            <a:off x="4267080" y="990360"/>
            <a:ext cx="304920" cy="167652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Line 13"/>
          <p:cNvSpPr/>
          <p:nvPr/>
        </p:nvSpPr>
        <p:spPr>
          <a:xfrm flipH="1" flipV="1">
            <a:off x="3809880" y="4724280"/>
            <a:ext cx="2971800" cy="53352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Line 14"/>
          <p:cNvSpPr/>
          <p:nvPr/>
        </p:nvSpPr>
        <p:spPr>
          <a:xfrm>
            <a:off x="1600200" y="2666880"/>
            <a:ext cx="1447560" cy="30492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Line 15"/>
          <p:cNvSpPr/>
          <p:nvPr/>
        </p:nvSpPr>
        <p:spPr>
          <a:xfrm flipH="1">
            <a:off x="4419360" y="3809880"/>
            <a:ext cx="2438640" cy="36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Line 16"/>
          <p:cNvSpPr/>
          <p:nvPr/>
        </p:nvSpPr>
        <p:spPr>
          <a:xfrm flipV="1">
            <a:off x="1371600" y="3733560"/>
            <a:ext cx="1904760" cy="22860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Line 17"/>
          <p:cNvSpPr/>
          <p:nvPr/>
        </p:nvSpPr>
        <p:spPr>
          <a:xfrm>
            <a:off x="1371600" y="4267080"/>
            <a:ext cx="1981080" cy="160020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Line 18"/>
          <p:cNvSpPr/>
          <p:nvPr/>
        </p:nvSpPr>
        <p:spPr>
          <a:xfrm flipV="1">
            <a:off x="1523880" y="4876560"/>
            <a:ext cx="1447920" cy="762120"/>
          </a:xfrm>
          <a:prstGeom prst="line">
            <a:avLst/>
          </a:prstGeom>
          <a:ln w="2844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19"/>
          <p:cNvSpPr/>
          <p:nvPr/>
        </p:nvSpPr>
        <p:spPr>
          <a:xfrm>
            <a:off x="2133720" y="0"/>
            <a:ext cx="6407280" cy="760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"/>
              </a:rPr>
              <a:t>ASTROSAT &amp; UVIT</a:t>
            </a:r>
            <a:endParaRPr b="0" lang="en-GB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UVIT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COLLABORATING INSTITUTIONS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ISRO, India &amp; CSA, Canada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IIA, IUCAA, and TIFR  India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Herzberg Institute and Un. of Calgary  Canada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2743200" y="0"/>
            <a:ext cx="5562360" cy="914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UVIT- Configuration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4" name="Picture 4" descr=""/>
          <p:cNvPicPr/>
          <p:nvPr/>
        </p:nvPicPr>
        <p:blipFill>
          <a:blip r:embed="rId1"/>
          <a:stretch/>
        </p:blipFill>
        <p:spPr>
          <a:xfrm>
            <a:off x="2286000" y="914400"/>
            <a:ext cx="6154200" cy="5714640"/>
          </a:xfrm>
          <a:prstGeom prst="rect">
            <a:avLst/>
          </a:prstGeom>
          <a:ln>
            <a:noFill/>
          </a:ln>
        </p:spPr>
      </p:pic>
      <p:sp>
        <p:nvSpPr>
          <p:cNvPr id="235" name="CustomShape 2"/>
          <p:cNvSpPr/>
          <p:nvPr/>
        </p:nvSpPr>
        <p:spPr>
          <a:xfrm>
            <a:off x="2250720" y="2286000"/>
            <a:ext cx="3788280" cy="821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BLACK BAFFLES TO MINIMISE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STRAY LIGHT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 flipV="1">
            <a:off x="5105520" y="2437560"/>
            <a:ext cx="1523520" cy="38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206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7" name="CustomShape 4"/>
          <p:cNvSpPr/>
          <p:nvPr/>
        </p:nvSpPr>
        <p:spPr>
          <a:xfrm>
            <a:off x="5181480" y="2819520"/>
            <a:ext cx="2057040" cy="152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206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8" name="CustomShape 5"/>
          <p:cNvSpPr/>
          <p:nvPr/>
        </p:nvSpPr>
        <p:spPr>
          <a:xfrm>
            <a:off x="2038320" y="6248520"/>
            <a:ext cx="3210840" cy="456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DETECTORS  and FILTERS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39" name="CustomShape 6"/>
          <p:cNvSpPr/>
          <p:nvPr/>
        </p:nvSpPr>
        <p:spPr>
          <a:xfrm flipV="1">
            <a:off x="5562720" y="6324480"/>
            <a:ext cx="1752120" cy="30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206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CustomShape 7"/>
          <p:cNvSpPr/>
          <p:nvPr/>
        </p:nvSpPr>
        <p:spPr>
          <a:xfrm flipV="1">
            <a:off x="5562720" y="6095160"/>
            <a:ext cx="1371240" cy="45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206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NEAR UV &amp; OPTICAL TEL.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(SIMILAR FUV TEL.)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2" name="Picture 4" descr=""/>
          <p:cNvPicPr/>
          <p:nvPr/>
        </p:nvPicPr>
        <p:blipFill>
          <a:blip r:embed="rId1"/>
          <a:stretch/>
        </p:blipFill>
        <p:spPr>
          <a:xfrm>
            <a:off x="0" y="1676520"/>
            <a:ext cx="8991360" cy="489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SPECIFICATIONS of UVIT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SIMULTANEOUS IMAGING IN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FUV (130-180 nm)  NUV (200-300 nm)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(Images in VIS only used for tracking the drift)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Multiple filters, and gratings for slit-less spectroscopy (res. ~ 80) for both  channels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FWHM of PSF ~ 1.4”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Peak Effective Area: FUV /NUV ~ 12/40 sq. Cm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Photometry  better than 10%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Astrometric Accuracy</a:t>
            </a:r>
            <a:r>
              <a:rPr b="0" lang="en-US" sz="3200" spc="-1" strike="noStrike">
                <a:solidFill>
                  <a:srgbClr val="ff0000"/>
                </a:solidFill>
                <a:latin typeface="Calibri"/>
              </a:rPr>
              <a:t> (CORRECTED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) ~ 0.4”.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UV- RANGES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&gt; 2000 A    Similar to visible bands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&lt; 2000 A and &gt; 1200A  Need vacuum for any tests etc., special materials  to be used -- filters are difficult to make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&lt; 1200 A, Transmitting materials are not available, special coatings for mirrors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SOME DETAILS OF IMAGING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Photon detection and position measure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Corrections to </a:t>
            </a: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each detected photon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position for relative drift of the frame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position for Distortion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for flat-field, i.e. effective no. of    photons  at centre of the field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correct  the position for drift of S/C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Correction for Saturation in the final image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Results of In-orbit Calibrations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UVIT-DETECTORS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3 intensified detectors with CMOS imagers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One for ~ 125 -80 nm (FUV), one for 200-300 nm (NUV), and one for 320-550 nm(VIS)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Aperture ~ 39 mm, and resolution ~ 0.03 mm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QE ~ 12% for NUV, and ~ 5% for FUV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" descr=""/>
          <p:cNvPicPr/>
          <p:nvPr/>
        </p:nvPicPr>
        <p:blipFill>
          <a:blip r:embed="rId1"/>
          <a:stretch/>
        </p:blipFill>
        <p:spPr>
          <a:xfrm>
            <a:off x="1295280" y="1981080"/>
            <a:ext cx="5009400" cy="4630320"/>
          </a:xfrm>
          <a:prstGeom prst="rect">
            <a:avLst/>
          </a:prstGeom>
          <a:ln w="9360"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3389040" y="6400800"/>
            <a:ext cx="686880" cy="303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Calibri"/>
              </a:rPr>
              <a:t>/</a:t>
            </a: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CMOS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1091520" y="4267080"/>
            <a:ext cx="1001160" cy="303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PHOSPHOR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000000"/>
                </a:solidFill>
                <a:latin typeface="Calibri"/>
              </a:rPr>
              <a:t>PHOTON POSITION ...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4267080" y="1905120"/>
            <a:ext cx="685440" cy="990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5"/>
          <p:cNvSpPr/>
          <p:nvPr/>
        </p:nvSpPr>
        <p:spPr>
          <a:xfrm>
            <a:off x="4952880" y="2895480"/>
            <a:ext cx="360" cy="30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6"/>
          <p:cNvSpPr/>
          <p:nvPr/>
        </p:nvSpPr>
        <p:spPr>
          <a:xfrm>
            <a:off x="5029200" y="3733920"/>
            <a:ext cx="360" cy="30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CustomShape 7"/>
          <p:cNvSpPr/>
          <p:nvPr/>
        </p:nvSpPr>
        <p:spPr>
          <a:xfrm>
            <a:off x="5029200" y="3733920"/>
            <a:ext cx="228240" cy="38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CustomShape 8"/>
          <p:cNvSpPr/>
          <p:nvPr/>
        </p:nvSpPr>
        <p:spPr>
          <a:xfrm>
            <a:off x="4419720" y="1828800"/>
            <a:ext cx="13712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b0f0"/>
                </a:solidFill>
                <a:latin typeface="Calibri"/>
              </a:rPr>
              <a:t>Photon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58" name="CustomShape 9"/>
          <p:cNvSpPr/>
          <p:nvPr/>
        </p:nvSpPr>
        <p:spPr>
          <a:xfrm>
            <a:off x="5562720" y="2819520"/>
            <a:ext cx="2437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ff0000"/>
                </a:solidFill>
                <a:latin typeface="Calibri"/>
              </a:rPr>
              <a:t>Photo-electron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59" name="CustomShape 10"/>
          <p:cNvSpPr/>
          <p:nvPr/>
        </p:nvSpPr>
        <p:spPr>
          <a:xfrm>
            <a:off x="6019920" y="3657600"/>
            <a:ext cx="31237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b0f0"/>
                </a:solidFill>
                <a:latin typeface="Calibri"/>
              </a:rPr>
              <a:t>Pulse of electrons ~ 1 million  &amp; 0.1 mm wide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60" name="CustomShape 11"/>
          <p:cNvSpPr/>
          <p:nvPr/>
        </p:nvSpPr>
        <p:spPr>
          <a:xfrm rot="10800000">
            <a:off x="5410080" y="6629400"/>
            <a:ext cx="990360" cy="304560"/>
          </a:xfrm>
          <a:prstGeom prst="bentConnector3">
            <a:avLst>
              <a:gd name="adj1" fmla="val 50000"/>
            </a:avLst>
          </a:prstGeom>
          <a:noFill/>
          <a:ln w="34920">
            <a:solidFill>
              <a:srgbClr val="00b05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12"/>
          <p:cNvSpPr/>
          <p:nvPr/>
        </p:nvSpPr>
        <p:spPr>
          <a:xfrm>
            <a:off x="5486400" y="6324480"/>
            <a:ext cx="36572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b050"/>
                </a:solidFill>
                <a:latin typeface="Calibri"/>
              </a:rPr>
              <a:t>Pulse of light ~ 0.03 mm 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" descr=""/>
          <p:cNvPicPr/>
          <p:nvPr/>
        </p:nvPicPr>
        <p:blipFill>
          <a:blip r:embed="rId1"/>
          <a:srcRect l="0" t="16699" r="0" b="11415"/>
          <a:stretch/>
        </p:blipFill>
        <p:spPr>
          <a:xfrm>
            <a:off x="457200" y="1143000"/>
            <a:ext cx="8243640" cy="4749480"/>
          </a:xfrm>
          <a:prstGeom prst="rect">
            <a:avLst/>
          </a:prstGeom>
          <a:ln w="9360">
            <a:noFill/>
          </a:ln>
        </p:spPr>
      </p:pic>
      <p:sp>
        <p:nvSpPr>
          <p:cNvPr id="263" name="TextShape 1"/>
          <p:cNvSpPr txBox="1"/>
          <p:nvPr/>
        </p:nvSpPr>
        <p:spPr>
          <a:xfrm>
            <a:off x="395280" y="1159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DETECTOR MODULE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5711400" y="1219320"/>
            <a:ext cx="2764440" cy="11869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CMOS-IMAGER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Each 25 micron pixel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is ~ 3” x 3”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6554520" y="2782800"/>
            <a:ext cx="1589400" cy="821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Fibre-taper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n-GB" sz="2400" spc="-1" strike="noStrike">
                <a:solidFill>
                  <a:srgbClr val="000000"/>
                </a:solidFill>
                <a:latin typeface="Calibri"/>
              </a:rPr>
              <a:t>~ 3 : 1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266" name="Line 4"/>
          <p:cNvSpPr/>
          <p:nvPr/>
        </p:nvSpPr>
        <p:spPr>
          <a:xfrm flipH="1">
            <a:off x="5333760" y="3047760"/>
            <a:ext cx="1067040" cy="152640"/>
          </a:xfrm>
          <a:prstGeom prst="line">
            <a:avLst/>
          </a:prstGeom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PHOTON POSITION ...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The intensified photo-electron is  ~ 0.1 mm dia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Pulse of electrons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Centroid of the pulse can be measured by a series of electrodes, or by a CCD etc after conversion to pulse of light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In UVIT-detectors, the light is transferred to a CMOS-imager via a 1:3 fibre-taper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The light spot is ~ 0.03 mm FWHM, and CMOS-pixels are 0.025 X 0.025 mm  or 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</a:rPr>
              <a:t>3.3”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Photon Position ...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0" name="Picture 3" descr=""/>
          <p:cNvPicPr/>
          <p:nvPr/>
        </p:nvPicPr>
        <p:blipFill>
          <a:blip r:embed="rId1"/>
          <a:srcRect l="0" t="37889" r="60586" b="0"/>
          <a:stretch/>
        </p:blipFill>
        <p:spPr>
          <a:xfrm>
            <a:off x="546840" y="1219320"/>
            <a:ext cx="6996600" cy="56383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PHOTON POSITION ...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TextShape 2"/>
          <p:cNvSpPr txBox="1"/>
          <p:nvPr/>
        </p:nvSpPr>
        <p:spPr>
          <a:xfrm>
            <a:off x="228600" y="1447920"/>
            <a:ext cx="8229240" cy="5028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X,Y -Centroid of the pulse traces X,Y-photon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Centroid is found for 3X3 pixels of the pulse, and it gives some </a:t>
            </a: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systematic error up to 0.1p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Corrected positions have RMS errors ~0.004 mm/0.15” on the window/photo-cathode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The cross spread of photo-electrons reaching MCP is ~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0.015 mm or ~ 0.5” RMS 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CORRECTION for DISTORTION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Distortions in optics are &lt;&lt; 1”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Fibre-taper in detector is the main source of distortion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Transformation from CMOS-imager to the window deviates from linearity by up to 6”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Distortion is calibrated on ground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Corrections give linearity to better than ~ 0.3”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38088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DISTORTION for NUV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6" name="Picture 4" descr=""/>
          <p:cNvPicPr/>
          <p:nvPr/>
        </p:nvPicPr>
        <p:blipFill>
          <a:blip r:embed="rId1"/>
          <a:srcRect l="63689" t="56495" r="0" b="0"/>
          <a:stretch/>
        </p:blipFill>
        <p:spPr>
          <a:xfrm>
            <a:off x="380880" y="1295280"/>
            <a:ext cx="9143640" cy="6476760"/>
          </a:xfrm>
          <a:prstGeom prst="rect">
            <a:avLst/>
          </a:prstGeom>
          <a:ln w="9360">
            <a:noFill/>
          </a:ln>
        </p:spPr>
      </p:pic>
      <p:sp>
        <p:nvSpPr>
          <p:cNvPr id="277" name="CustomShape 2"/>
          <p:cNvSpPr/>
          <p:nvPr/>
        </p:nvSpPr>
        <p:spPr>
          <a:xfrm>
            <a:off x="4662720" y="6565680"/>
            <a:ext cx="26272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3200" spc="-1" strike="noStrike">
                <a:solidFill>
                  <a:srgbClr val="000000"/>
                </a:solidFill>
                <a:latin typeface="Calibri"/>
              </a:rPr>
              <a:t>PIXELS (~ 3.3”)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CORRECTION for DRIFT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TextShape 2"/>
          <p:cNvSpPr txBox="1"/>
          <p:nvPr/>
        </p:nvSpPr>
        <p:spPr>
          <a:xfrm>
            <a:off x="457200" y="1600200"/>
            <a:ext cx="8229240" cy="4876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VIS images taken every second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One VIS image taken as reference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Stars in each image used to find drift wrt the reference image in units of VIS-PIXELS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The drift from VIS transformed to drift in NUV/ FUV-PIXELS for each exposure (&lt; 0.1 s)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NUV/FUV exposures (each &lt; 0.1 s) shifted as per the drift and added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For some fields NUV/FUV exposures may have enough photons to get drift every second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UV-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TEL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ESC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OP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ES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REFLECTING TELESCOPES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FOR λ &gt; ~2000 A , REFLECTING COATING OF Al SIMILAR TO THAT USED FOR VISIBLE BAND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FOR λ &lt; ~2000 A  and &gt; ~1200 A, Al layer needs protection by MgF2 or LiF2 layer, to avoid oxidation, whose layer is optimised for λ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For λ &lt; ~ 1200 A and &gt;~ 600 A other materials are used for reflecting layer.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SATURATION-CORRECTION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Full field images are taken at ~29 frames/s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If  1 ph./s detected for a source, two ph. in ~ 1.5% of the frames are detected as one ph. OR a saturation is seen of ~ 1.5%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For strong sources imaging can be done at higher rate, say 300 frame/s, for partial field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For point sources</a:t>
            </a:r>
            <a:br/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Empirical relation is found, for observed rates  up to 0.6 ph./frame ~ 17 ph/s (29 f/s), to make corrections to ~ 1%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PHOTON-EVENTS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3" name="Picture 2" descr=""/>
          <p:cNvPicPr/>
          <p:nvPr/>
        </p:nvPicPr>
        <p:blipFill>
          <a:blip r:embed="rId1"/>
          <a:srcRect l="13001" t="34444" r="33476" b="4429"/>
          <a:stretch/>
        </p:blipFill>
        <p:spPr>
          <a:xfrm>
            <a:off x="380880" y="1219320"/>
            <a:ext cx="8152920" cy="52574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IN-ORBIT CALIBRATIONS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Ground calibrations lead to estimates of the performance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Final test of the performance only in orbit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NGC 3000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7" name="Picture 3" descr=""/>
          <p:cNvPicPr/>
          <p:nvPr/>
        </p:nvPicPr>
        <p:blipFill>
          <a:blip r:embed="rId1"/>
          <a:stretch/>
        </p:blipFill>
        <p:spPr>
          <a:xfrm>
            <a:off x="1070640" y="1143000"/>
            <a:ext cx="6122520" cy="6122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9" name="Picture 2" descr=""/>
          <p:cNvPicPr/>
          <p:nvPr/>
        </p:nvPicPr>
        <p:blipFill>
          <a:blip r:embed="rId1"/>
          <a:stretch/>
        </p:blipFill>
        <p:spPr>
          <a:xfrm>
            <a:off x="-12496680" y="-8229600"/>
            <a:ext cx="49980600" cy="49980600"/>
          </a:xfrm>
          <a:prstGeom prst="rect">
            <a:avLst/>
          </a:prstGeom>
          <a:ln>
            <a:noFill/>
          </a:ln>
        </p:spPr>
      </p:pic>
      <p:pic>
        <p:nvPicPr>
          <p:cNvPr id="290" name="Picture 3" descr=""/>
          <p:cNvPicPr/>
          <p:nvPr/>
        </p:nvPicPr>
        <p:blipFill>
          <a:blip r:embed="rId2"/>
          <a:stretch/>
        </p:blipFill>
        <p:spPr>
          <a:xfrm>
            <a:off x="-18288000" y="-19431000"/>
            <a:ext cx="45719640" cy="4571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38088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FILTERS -FUV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2" name="Picture 2" descr=""/>
          <p:cNvPicPr/>
          <p:nvPr/>
        </p:nvPicPr>
        <p:blipFill>
          <a:blip r:embed="rId1"/>
          <a:srcRect l="0" t="0" r="46901" b="49171"/>
          <a:stretch/>
        </p:blipFill>
        <p:spPr>
          <a:xfrm>
            <a:off x="1066680" y="990720"/>
            <a:ext cx="7162560" cy="5181120"/>
          </a:xfrm>
          <a:prstGeom prst="rect">
            <a:avLst/>
          </a:prstGeom>
          <a:ln w="9360">
            <a:noFill/>
          </a:ln>
        </p:spPr>
      </p:pic>
      <p:sp>
        <p:nvSpPr>
          <p:cNvPr id="293" name="CustomShape 2"/>
          <p:cNvSpPr/>
          <p:nvPr/>
        </p:nvSpPr>
        <p:spPr>
          <a:xfrm>
            <a:off x="1320840" y="5791320"/>
            <a:ext cx="653472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Multiplicative_Correction factors from on –orbit calibrations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F148W: 0.785; F154W: 0.780 ; F169M: 0.917 ; F172M:0.903 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38088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FILTERS - NUV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5" name="Picture 2" descr=""/>
          <p:cNvPicPr/>
          <p:nvPr/>
        </p:nvPicPr>
        <p:blipFill>
          <a:blip r:embed="rId1"/>
          <a:srcRect l="49678" t="0" r="0" b="49874"/>
          <a:stretch/>
        </p:blipFill>
        <p:spPr>
          <a:xfrm>
            <a:off x="380880" y="762120"/>
            <a:ext cx="7629120" cy="5333760"/>
          </a:xfrm>
          <a:prstGeom prst="rect">
            <a:avLst/>
          </a:prstGeom>
          <a:ln w="9360">
            <a:noFill/>
          </a:ln>
        </p:spPr>
      </p:pic>
      <p:sp>
        <p:nvSpPr>
          <p:cNvPr id="296" name="CustomShape 2"/>
          <p:cNvSpPr/>
          <p:nvPr/>
        </p:nvSpPr>
        <p:spPr>
          <a:xfrm>
            <a:off x="762120" y="5791320"/>
            <a:ext cx="815292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Multiplicative_Correction factors from on –orbit calibrations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000" spc="-1" strike="noStrike">
                <a:solidFill>
                  <a:srgbClr val="000000"/>
                </a:solidFill>
                <a:latin typeface="Calibri"/>
              </a:rPr>
              <a:t>N242W: 1.032; N245M: 0.795 ; N263M: 0.824 ; N219M:0.518; N279N:0.846 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38088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FILTERS-VIS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8" name="Picture 2" descr=""/>
          <p:cNvPicPr/>
          <p:nvPr/>
        </p:nvPicPr>
        <p:blipFill>
          <a:blip r:embed="rId1"/>
          <a:srcRect l="23450" t="49171" r="23759" b="0"/>
          <a:stretch/>
        </p:blipFill>
        <p:spPr>
          <a:xfrm>
            <a:off x="990720" y="838080"/>
            <a:ext cx="7162560" cy="55623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3" dur="indefinite" restart="never" nodeType="tmRoot">
          <p:childTnLst>
            <p:seq>
              <p:cTn id="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38088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ZERO ...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TextShape 2"/>
          <p:cNvSpPr txBox="1"/>
          <p:nvPr/>
        </p:nvSpPr>
        <p:spPr>
          <a:xfrm>
            <a:off x="380880" y="1066680"/>
            <a:ext cx="8229240" cy="61718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The Zero Point mag are derived from : 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known spectrum of an observed  standard source &amp;   spectral dependence of the eff. area  for  filter, along with the measured C/S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The standard source is Hz4, and  the ZP mag. refer to the energy in full PSF ( ~ 25” radius)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The measured C/S for a standard source can give average correction factors for  eff. Area of the filters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SED cannot be derived by converting the mag. to flux at the average wavelength, but  modelling is required with eff. Area vs λ of the filters and assumed SED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    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"/>
              </a:rPr>
              <a:t>ZERO-POINT MAG. (for 1 C/S at Centre)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2" name="Picture 2" descr=""/>
          <p:cNvPicPr/>
          <p:nvPr/>
        </p:nvPicPr>
        <p:blipFill>
          <a:blip r:embed="rId1"/>
          <a:srcRect l="15215" t="19680" r="26836" b="22633"/>
          <a:stretch/>
        </p:blipFill>
        <p:spPr>
          <a:xfrm>
            <a:off x="0" y="1219320"/>
            <a:ext cx="9143640" cy="53337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Al + MgF2 for &gt; 1200 A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9" name="Picture 4" descr=""/>
          <p:cNvPicPr/>
          <p:nvPr/>
        </p:nvPicPr>
        <p:blipFill>
          <a:blip r:embed="rId1"/>
          <a:stretch/>
        </p:blipFill>
        <p:spPr>
          <a:xfrm>
            <a:off x="-3809880" y="-14630400"/>
            <a:ext cx="19983240" cy="12277440"/>
          </a:xfrm>
          <a:prstGeom prst="rect">
            <a:avLst/>
          </a:prstGeom>
          <a:ln w="9360">
            <a:noFill/>
          </a:ln>
        </p:spPr>
      </p:pic>
      <p:pic>
        <p:nvPicPr>
          <p:cNvPr id="180" name="Picture 5" descr=""/>
          <p:cNvPicPr/>
          <p:nvPr/>
        </p:nvPicPr>
        <p:blipFill>
          <a:blip r:embed="rId2"/>
          <a:stretch/>
        </p:blipFill>
        <p:spPr>
          <a:xfrm>
            <a:off x="-228600" y="1099440"/>
            <a:ext cx="9372240" cy="57582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38088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PSF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4" name="Content Placeholder 3" descr=""/>
          <p:cNvPicPr/>
          <p:nvPr/>
        </p:nvPicPr>
        <p:blipFill>
          <a:blip r:embed="rId1"/>
          <a:srcRect l="0" t="0" r="0" b="6364"/>
          <a:stretch/>
        </p:blipFill>
        <p:spPr>
          <a:xfrm>
            <a:off x="380880" y="838080"/>
            <a:ext cx="8762760" cy="5714640"/>
          </a:xfrm>
          <a:prstGeom prst="rect">
            <a:avLst/>
          </a:prstGeom>
          <a:ln>
            <a:noFill/>
          </a:ln>
        </p:spPr>
      </p:pic>
      <p:sp>
        <p:nvSpPr>
          <p:cNvPr id="305" name="CustomShape 2"/>
          <p:cNvSpPr/>
          <p:nvPr/>
        </p:nvSpPr>
        <p:spPr>
          <a:xfrm>
            <a:off x="5043600" y="1600200"/>
            <a:ext cx="32320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87% Energy in radius 4”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50% Energy in radius 1”  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PSF ...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The core of the PSF, say dia &lt; 2”, relates to aberrations in the optics and defocus, and may vary with filter and position in field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The outer part of the PSF relates to the various scatterings – roughness of the optical surfaces, obstructions due to ribs etc. – and would not vary with filter or  position.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" dur="indefinite" restart="never" nodeType="tmRoot">
          <p:childTnLst>
            <p:seq>
              <p:cTn id="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DISTORTION/ASTROMETRY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Distortion affects position as well as PSF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For reliable matching of sources, e.g. In a crowded field, astrometry should be better than 0.5 FWHM or &lt; 0.6”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3" dur="indefinite" restart="never" nodeType="tmRoot">
          <p:childTnLst>
            <p:seq>
              <p:cTn id="8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38088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DISTORTION-CORRECTION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Matching FUV &amp; NUV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1" name="Picture 2" descr=""/>
          <p:cNvPicPr/>
          <p:nvPr/>
        </p:nvPicPr>
        <p:blipFill>
          <a:blip r:embed="rId1"/>
          <a:stretch/>
        </p:blipFill>
        <p:spPr>
          <a:xfrm>
            <a:off x="-228600" y="1752480"/>
            <a:ext cx="9143640" cy="4571640"/>
          </a:xfrm>
          <a:prstGeom prst="rect">
            <a:avLst/>
          </a:prstGeom>
          <a:ln w="9360">
            <a:noFill/>
          </a:ln>
        </p:spPr>
      </p:pic>
      <p:sp>
        <p:nvSpPr>
          <p:cNvPr id="312" name="CustomShape 2"/>
          <p:cNvSpPr/>
          <p:nvPr/>
        </p:nvSpPr>
        <p:spPr>
          <a:xfrm>
            <a:off x="1523880" y="5562720"/>
            <a:ext cx="64767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ffffff"/>
                </a:solidFill>
                <a:latin typeface="Calibri"/>
              </a:rPr>
              <a:t>70 ”  Near Centre            140”  Near Edge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380880" y="-914400"/>
            <a:ext cx="8229240" cy="453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DISTORTION-CORRECTION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Matching FUV &amp; NUV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4" name="Picture 2" descr=""/>
          <p:cNvPicPr/>
          <p:nvPr/>
        </p:nvPicPr>
        <p:blipFill>
          <a:blip r:embed="rId1"/>
          <a:srcRect l="50437" t="0" r="0" b="0"/>
          <a:stretch/>
        </p:blipFill>
        <p:spPr>
          <a:xfrm>
            <a:off x="457200" y="0"/>
            <a:ext cx="8457840" cy="7162560"/>
          </a:xfrm>
          <a:prstGeom prst="rect">
            <a:avLst/>
          </a:prstGeom>
          <a:ln w="9360">
            <a:noFill/>
          </a:ln>
        </p:spPr>
      </p:pic>
      <p:sp>
        <p:nvSpPr>
          <p:cNvPr id="315" name="CustomShape 2"/>
          <p:cNvSpPr/>
          <p:nvPr/>
        </p:nvSpPr>
        <p:spPr>
          <a:xfrm>
            <a:off x="685800" y="6095880"/>
            <a:ext cx="64767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ffffff"/>
                </a:solidFill>
                <a:latin typeface="Calibri"/>
              </a:rPr>
              <a:t>         </a:t>
            </a:r>
            <a:r>
              <a:rPr b="0" lang="en-GB" sz="2800" spc="-1" strike="noStrike">
                <a:solidFill>
                  <a:srgbClr val="ffffff"/>
                </a:solidFill>
                <a:latin typeface="Calibri"/>
              </a:rPr>
              <a:t>140”  Near Edge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" dur="indefinite" restart="never" nodeType="tmRoot">
          <p:childTnLst>
            <p:seq>
              <p:cTn id="8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MATCHING WITH HST-POSITIONS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OVER ~ 10’ FIELD (pixel is ~ 0.4”)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7" name="Picture 2" descr=""/>
          <p:cNvPicPr/>
          <p:nvPr/>
        </p:nvPicPr>
        <p:blipFill>
          <a:blip r:embed="rId1"/>
          <a:stretch/>
        </p:blipFill>
        <p:spPr>
          <a:xfrm>
            <a:off x="1523880" y="1600200"/>
            <a:ext cx="6400440" cy="5028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" dur="indefinite" restart="never" nodeType="tmRoot">
          <p:childTnLst>
            <p:seq>
              <p:cTn id="9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NEW_DISTORTION CORRECTION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( Pixel ~ 0.4”)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9" name="Picture 2" descr=""/>
          <p:cNvPicPr/>
          <p:nvPr/>
        </p:nvPicPr>
        <p:blipFill>
          <a:blip r:embed="rId1"/>
          <a:stretch/>
        </p:blipFill>
        <p:spPr>
          <a:xfrm>
            <a:off x="762120" y="1523880"/>
            <a:ext cx="8076960" cy="5105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1" dur="indefinite" restart="never" nodeType="tmRoot">
          <p:childTnLst>
            <p:seq>
              <p:cTn id="9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45720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OLD_DISTORTION CORRECTION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(Pixel ~ 0.4”)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1" name="Picture 2" descr=""/>
          <p:cNvPicPr/>
          <p:nvPr/>
        </p:nvPicPr>
        <p:blipFill>
          <a:blip r:embed="rId1"/>
          <a:stretch/>
        </p:blipFill>
        <p:spPr>
          <a:xfrm>
            <a:off x="228600" y="1143000"/>
            <a:ext cx="8610120" cy="6552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3" dur="indefinite" restart="never" nodeType="tmRoot">
          <p:childTnLst>
            <p:seq>
              <p:cTn id="9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NO_DISTORTION CORRECTION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(Pixel ~ 0.4”)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3" name="Picture 2" descr=""/>
          <p:cNvPicPr/>
          <p:nvPr/>
        </p:nvPicPr>
        <p:blipFill>
          <a:blip r:embed="rId1"/>
          <a:stretch/>
        </p:blipFill>
        <p:spPr>
          <a:xfrm>
            <a:off x="0" y="1295280"/>
            <a:ext cx="9143640" cy="5562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5" dur="indefinite" restart="never" nodeType="tmRoot">
          <p:childTnLst>
            <p:seq>
              <p:cTn id="9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Shape 1"/>
          <p:cNvSpPr txBox="1"/>
          <p:nvPr/>
        </p:nvSpPr>
        <p:spPr>
          <a:xfrm>
            <a:off x="45720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RELATIVE ASTROMETRIC ERRORS FUV VS NUV  for SMC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(Only shown near the edges – worst in the field) 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5" name="Content Placeholder 3" descr=""/>
          <p:cNvPicPr/>
          <p:nvPr/>
        </p:nvPicPr>
        <p:blipFill>
          <a:blip r:embed="rId1"/>
          <a:stretch/>
        </p:blipFill>
        <p:spPr>
          <a:xfrm>
            <a:off x="1219320" y="990720"/>
            <a:ext cx="7009920" cy="58669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7" dur="indefinite" restart="never" nodeType="tmRoot">
          <p:childTnLst>
            <p:seq>
              <p:cTn id="9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SiC for &gt; 600 A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2" name="Picture 2" descr=""/>
          <p:cNvPicPr/>
          <p:nvPr/>
        </p:nvPicPr>
        <p:blipFill>
          <a:blip r:embed="rId1"/>
          <a:stretch/>
        </p:blipFill>
        <p:spPr>
          <a:xfrm>
            <a:off x="1195200" y="1600200"/>
            <a:ext cx="7276680" cy="48765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38088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FLAT-FIELD Calibration: FUV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(Range 1.00 to ~ 1.13)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7" name="Picture 2" descr=""/>
          <p:cNvPicPr/>
          <p:nvPr/>
        </p:nvPicPr>
        <p:blipFill>
          <a:blip r:embed="rId1"/>
          <a:stretch/>
        </p:blipFill>
        <p:spPr>
          <a:xfrm>
            <a:off x="1905120" y="1143000"/>
            <a:ext cx="5767920" cy="5714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" dur="indefinite" restart="never" nodeType="tmRoot">
          <p:childTnLst>
            <p:seq>
              <p:cTn id="10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38088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FLAT FIELD ... : NUV 242W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(Range 1.00 to 1.06)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9" name="Picture 2" descr=""/>
          <p:cNvPicPr/>
          <p:nvPr/>
        </p:nvPicPr>
        <p:blipFill>
          <a:blip r:embed="rId1"/>
          <a:stretch/>
        </p:blipFill>
        <p:spPr>
          <a:xfrm>
            <a:off x="1600200" y="1143000"/>
            <a:ext cx="6476760" cy="5714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1" dur="indefinite" restart="never" nodeType="tmRoot">
          <p:childTnLst>
            <p:seq>
              <p:cTn id="10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FLAT ... : NUV 219M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(Range 1.00 to 0.700)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1" name="Picture 2" descr=""/>
          <p:cNvPicPr/>
          <p:nvPr/>
        </p:nvPicPr>
        <p:blipFill>
          <a:blip r:embed="rId1"/>
          <a:stretch/>
        </p:blipFill>
        <p:spPr>
          <a:xfrm>
            <a:off x="2309040" y="1600200"/>
            <a:ext cx="4525560" cy="452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3" dur="indefinite" restart="never" nodeType="tmRoot">
          <p:childTnLst>
            <p:seq>
              <p:cTn id="10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SPECTRAL CALIBRATIONS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Two Gratings for FUV (with orthogonal lines)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One grating for NUV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Dispersions and Effective area calibrated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5" dur="indefinite" restart="never" nodeType="tmRoot">
          <p:childTnLst>
            <p:seq>
              <p:cTn id="10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NUV-SPECTRUM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5" name="Picture 2" descr=""/>
          <p:cNvPicPr/>
          <p:nvPr/>
        </p:nvPicPr>
        <p:blipFill>
          <a:blip r:embed="rId1"/>
          <a:stretch/>
        </p:blipFill>
        <p:spPr>
          <a:xfrm>
            <a:off x="2256120" y="1600200"/>
            <a:ext cx="4631040" cy="45255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" dur="indefinite" restart="never" nodeType="tmRoot">
          <p:childTnLst>
            <p:seq>
              <p:cTn id="10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457200" y="274680"/>
            <a:ext cx="8229240" cy="8679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SPECTRAL ... FUV-Grating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7" name="Content Placeholder 3" descr=""/>
          <p:cNvPicPr/>
          <p:nvPr/>
        </p:nvPicPr>
        <p:blipFill>
          <a:blip r:embed="rId1"/>
          <a:srcRect l="0" t="9648" r="0" b="0"/>
          <a:stretch/>
        </p:blipFill>
        <p:spPr>
          <a:xfrm>
            <a:off x="380880" y="1219320"/>
            <a:ext cx="8762760" cy="56383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9" dur="indefinite" restart="never" nodeType="tmRoot">
          <p:childTnLst>
            <p:seq>
              <p:cTn id="1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45720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DENSE FIELDS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TextShape 2"/>
          <p:cNvSpPr txBox="1"/>
          <p:nvPr/>
        </p:nvSpPr>
        <p:spPr>
          <a:xfrm>
            <a:off x="380880" y="1219320"/>
            <a:ext cx="8229240" cy="52574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4000"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In a Globular Cluster or SMC etc. there could be large density of stars, i.e. PSFs overlap: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Use aperture/ PSF Photometry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Aperture of a radius ~ 4”, with ~ 88% energy content, would ensure that the correction required is not variable over the field/filter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In PSF photometry , variation in core of PSF over the field/filter should be considered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In case the fluxes are high there would be saturation effects which can only be corrected by detailed modelling of the detector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.     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1" dur="indefinite" restart="never" nodeType="tmRoot">
          <p:childTnLst>
            <p:seq>
              <p:cTn id="1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SMC (~ 5’ wide) NUV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1" name="Picture 3" descr=""/>
          <p:cNvPicPr/>
          <p:nvPr/>
        </p:nvPicPr>
        <p:blipFill>
          <a:blip r:embed="rId1"/>
          <a:stretch/>
        </p:blipFill>
        <p:spPr>
          <a:xfrm>
            <a:off x="-685800" y="1295280"/>
            <a:ext cx="10515240" cy="5333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3" dur="indefinite" restart="never" nodeType="tmRoot">
          <p:childTnLst>
            <p:seq>
              <p:cTn id="1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DEEP FIELDS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Long exposures for faint objects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Select filter for lowest background, e.g. BaF2 instead of CaF2 to avoid OI line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</a:rPr>
              <a:t>Discard frames with Cosmic Showers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Large source density gives source confusion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Good astrometry important for matching with images and identifying genuine sources.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ll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5" dur="indefinite" restart="never" nodeType="tmRoot">
          <p:childTnLst>
            <p:seq>
              <p:cTn id="1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45720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BACKGROUND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TextShape 2"/>
          <p:cNvSpPr txBox="1"/>
          <p:nvPr/>
        </p:nvSpPr>
        <p:spPr>
          <a:xfrm>
            <a:off x="380880" y="1066680"/>
            <a:ext cx="8229240" cy="5333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Geocoronal lines: Important for FUV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Zodiacal Dust: Important for NUV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Extra solar: varies with Galactic Lat as well as Longitude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Cosmic Showers: Important for FUV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Background  subtraction: NOT BY MEDIAN of THE COUNTS IN PIXELS ?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Min. measured Bkg. for FUV_BaF2 :~ 28.8/sq “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OR background limited  mag  is 26.8, which is        close to confusion limit 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7" dur="indefinite" restart="never" nodeType="tmRoot">
          <p:childTnLst>
            <p:seq>
              <p:cTn id="1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LOSS of REFLECTIVITY IN SPACE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380880" y="18288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In near earth orbits atomic oxygen is present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If  surface-vector of the mirror points in the direction of motion of S/C,  oxygen atoms hit with ~ 5 eV energy and react with surface 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Line 3"/>
          <p:cNvSpPr/>
          <p:nvPr/>
        </p:nvSpPr>
        <p:spPr>
          <a:xfrm>
            <a:off x="2590560" y="4495680"/>
            <a:ext cx="360" cy="1447920"/>
          </a:xfrm>
          <a:prstGeom prst="line">
            <a:avLst/>
          </a:prstGeom>
          <a:ln w="79200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4"/>
          <p:cNvSpPr/>
          <p:nvPr/>
        </p:nvSpPr>
        <p:spPr>
          <a:xfrm flipH="1" flipV="1">
            <a:off x="2742480" y="5257800"/>
            <a:ext cx="914040" cy="609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5"/>
          <p:cNvSpPr/>
          <p:nvPr/>
        </p:nvSpPr>
        <p:spPr>
          <a:xfrm>
            <a:off x="4495680" y="4114800"/>
            <a:ext cx="24379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S/C velocity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88" name="CustomShape 6"/>
          <p:cNvSpPr/>
          <p:nvPr/>
        </p:nvSpPr>
        <p:spPr>
          <a:xfrm>
            <a:off x="4495680" y="4648320"/>
            <a:ext cx="24379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7"/>
          <p:cNvSpPr/>
          <p:nvPr/>
        </p:nvSpPr>
        <p:spPr>
          <a:xfrm>
            <a:off x="4343400" y="5867280"/>
            <a:ext cx="24379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Mirror-surface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45720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CDFS- BaF2-50000 s (35”)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7" name="Picture 2" descr=""/>
          <p:cNvPicPr/>
          <p:nvPr/>
        </p:nvPicPr>
        <p:blipFill>
          <a:blip r:embed="rId1"/>
          <a:stretch/>
        </p:blipFill>
        <p:spPr>
          <a:xfrm>
            <a:off x="0" y="1143000"/>
            <a:ext cx="9143640" cy="5714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9" dur="indefinite" restart="never" nodeType="tmRoot">
          <p:childTnLst>
            <p:seq>
              <p:cTn id="1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45720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COSMIC-SHOWERS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 (X-frame no., Y- no of events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9" name="Picture 2" descr=""/>
          <p:cNvPicPr/>
          <p:nvPr/>
        </p:nvPicPr>
        <p:blipFill>
          <a:blip r:embed="rId1"/>
          <a:stretch/>
        </p:blipFill>
        <p:spPr>
          <a:xfrm>
            <a:off x="0" y="1447920"/>
            <a:ext cx="9143640" cy="54097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1" dur="indefinite" restart="never" nodeType="tmRoot">
          <p:childTnLst>
            <p:seq>
              <p:cTn id="1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A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R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TI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F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A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T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1" name="Picture 2" descr=""/>
          <p:cNvPicPr/>
          <p:nvPr/>
        </p:nvPicPr>
        <p:blipFill>
          <a:blip r:embed="rId1"/>
          <a:srcRect l="0" t="0" r="0" b="32472"/>
          <a:stretch/>
        </p:blipFill>
        <p:spPr>
          <a:xfrm>
            <a:off x="1523880" y="1447920"/>
            <a:ext cx="7086240" cy="487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3" dur="indefinite" restart="never" nodeType="tmRoot">
          <p:childTnLst>
            <p:seq>
              <p:cTn id="1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VALLEY_SATURATION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3" name="Picture 2" descr=""/>
          <p:cNvPicPr/>
          <p:nvPr/>
        </p:nvPicPr>
        <p:blipFill>
          <a:blip r:embed="rId1"/>
          <a:stretch/>
        </p:blipFill>
        <p:spPr>
          <a:xfrm>
            <a:off x="762120" y="1523880"/>
            <a:ext cx="7772040" cy="5028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5" dur="indefinite" restart="never" nodeType="tmRoot">
          <p:childTnLst>
            <p:seq>
              <p:cTn id="1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45720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CDFS- BaF2-50000 s (35”)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5" name="Picture 2" descr=""/>
          <p:cNvPicPr/>
          <p:nvPr/>
        </p:nvPicPr>
        <p:blipFill>
          <a:blip r:embed="rId1"/>
          <a:stretch/>
        </p:blipFill>
        <p:spPr>
          <a:xfrm>
            <a:off x="0" y="1143000"/>
            <a:ext cx="9143640" cy="5714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7" dur="indefinite" restart="never" nodeType="tmRoot">
          <p:childTnLst>
            <p:seq>
              <p:cTn id="1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CONTAMINATION CONTROL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7000"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Monomolecular layers can absorb a lot for wavelengths &lt; 2000 A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Materials can evaporate and migrate to optical surfaces in lab/orbit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Any plastics exposed to Solar-UV can emit molecules which deposit on optics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 cooled detector attracts molecules from the warmer structure etc.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Great care is required in selecting materials used: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structure, blackening-treatment, cables, ..., testing laboratory,  testing equipments, and vacuum chambers  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9" dur="indefinite" restart="never" nodeType="tmRoot">
          <p:childTnLst>
            <p:seq>
              <p:cTn id="1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720000" y="360000"/>
            <a:ext cx="4320000" cy="137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GB" sz="1800" spc="-1" strike="noStrike">
                <a:latin typeface="Arial"/>
              </a:rPr>
              <a:t>Deficiecies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r>
              <a:rPr b="0" lang="en-GB" sz="1800" spc="-1" strike="noStrike">
                <a:latin typeface="Arial"/>
              </a:rPr>
              <a:t>Timing of the frames</a:t>
            </a:r>
            <a:endParaRPr b="0" lang="en-GB" sz="1800" spc="-1" strike="noStrike">
              <a:latin typeface="Arial"/>
            </a:endParaRPr>
          </a:p>
          <a:p>
            <a:endParaRPr b="0" lang="en-GB" sz="1800" spc="-1" strike="noStrike">
              <a:latin typeface="Arial"/>
            </a:endParaRPr>
          </a:p>
          <a:p>
            <a:r>
              <a:rPr b="0" lang="en-GB" sz="1800" spc="-1" strike="noStrike">
                <a:latin typeface="Arial"/>
              </a:rPr>
              <a:t>NUV  has failed : ~ March 2018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1" dur="indefinite" restart="never" nodeType="tmRoot">
          <p:childTnLst>
            <p:seq>
              <p:cTn id="1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53352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Loss in Reflectivity Due to  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Exposure to Oxygen in Orbit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1" name="Picture 2" descr=""/>
          <p:cNvPicPr/>
          <p:nvPr/>
        </p:nvPicPr>
        <p:blipFill>
          <a:blip r:embed="rId1"/>
          <a:stretch/>
        </p:blipFill>
        <p:spPr>
          <a:xfrm>
            <a:off x="457200" y="1348920"/>
            <a:ext cx="8181000" cy="55087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MATERIALS etc.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457200" y="1600200"/>
            <a:ext cx="8229240" cy="5257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The absorption cross sections increase fast for λ &lt; 2000 Å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For λ &lt; 2000 Å, all the tests require vacuum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For λ &lt; 1200 Å, all the optics to be reflecting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For λ &lt; 2000 Å, nm or less thickness  of some materials on the surfaces can reduce efficiency seriously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Materials can evaporate and migrate to the optical surfaces – this  must be avoided by careful selection of non-metals for construction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457200" y="-2286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DETECTORS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380880" y="838080"/>
            <a:ext cx="8229240" cy="5714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Back-illuminated CCDs made with Si can be used for detecting UV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if the longer wavelengths are blocked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US" sz="3200" spc="-1" strike="noStrike">
                <a:solidFill>
                  <a:srgbClr val="ff0000"/>
                </a:solidFill>
                <a:latin typeface="Calibri"/>
              </a:rPr>
              <a:t>(these have much larger flux, and filters are difficult to make for λ &lt; 2000 A)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dark current is reduced by cooling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condensation on cooled surface to be avoided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Materials with large band gaps like  “GaN” can be used to avoid background of long λ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en-US" sz="3200" spc="-1" strike="noStrike">
                <a:solidFill>
                  <a:srgbClr val="000000"/>
                </a:solidFill>
                <a:latin typeface="Calibri"/>
              </a:rPr>
              <a:t>Read noise is a serious problem- low fluxes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10701</TotalTime>
  <Application>LibreOffice/6.1.5.2$Linux_X86_64 LibreOffice_project/10$Build-2</Application>
  <Words>1859</Words>
  <Paragraphs>231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sysadmin</dc:creator>
  <dc:description/>
  <dc:language>en-GB</dc:language>
  <cp:lastModifiedBy>Praj </cp:lastModifiedBy>
  <dcterms:modified xsi:type="dcterms:W3CDTF">2019-03-10T21:22:33Z</dcterms:modified>
  <cp:revision>70</cp:revision>
  <dc:subject/>
  <dc:title>UV-DETECTORS-TELESCOPES  UVIT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4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65</vt:i4>
  </property>
</Properties>
</file>